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4504" autoAdjust="0"/>
  </p:normalViewPr>
  <p:slideViewPr>
    <p:cSldViewPr snapToGrid="0" snapToObjects="1">
      <p:cViewPr varScale="1">
        <p:scale>
          <a:sx n="93" d="100"/>
          <a:sy n="93" d="100"/>
        </p:scale>
        <p:origin x="76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366066" y="4650014"/>
            <a:ext cx="397809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Balasubramanian Pandian</a:t>
            </a:r>
          </a:p>
          <a:p>
            <a:r>
              <a:rPr lang="en-US" b="1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23/07/2025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2924"/>
            <a:ext cx="11055544" cy="4714039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16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16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16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16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16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16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6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16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6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u="heavy" spc="-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https://github.com/Balasubramanian1981/Dheesha/blob/main/Space%20X%20Falcon%209%20First%20Stage%20Landing%20Prediction-Data%20wrangling.ipynb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F448A2-AF79-7EF2-36C0-4BDAF6F580C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6737"/>
            <a:ext cx="9745589" cy="48002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16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16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16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1600" u="heavy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1600" u="heavy" spc="-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0B49CB"/>
                </a:solidFill>
                <a:latin typeface="Carlito"/>
                <a:cs typeface="Carlito"/>
              </a:rPr>
              <a:t>https://github.com/Balasubramanian1981/Dheesha/blob/main/EDA%20with%20Visualization.ipynb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CA39EFF-FB25-7341-EC1A-F9E6D7A71C0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18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18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7781A00-7ABE-6E81-1FE2-7A19286DBF5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7011"/>
            <a:ext cx="10515600" cy="48393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6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16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1600" dirty="0">
              <a:latin typeface="Carlito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919BBE6-CEF7-9427-87FB-D8538C1D02E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FD14056-C579-D034-7BC5-45DC6872649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307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8D2516D-A2E7-3D29-452E-D4F7EA8E164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94D75-CE25-133D-FCC9-A6A2225F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13" y="1825625"/>
            <a:ext cx="7143136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560195"/>
            <a:ext cx="4604177" cy="4635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preview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 dashboard.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following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sides will show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EDA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visualization, EDA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SQL, </a:t>
            </a:r>
            <a:r>
              <a:rPr lang="en-US" sz="2400" spc="-25" dirty="0">
                <a:solidFill>
                  <a:schemeClr val="tx1"/>
                </a:solidFill>
                <a:latin typeface="Carlito"/>
                <a:cs typeface="Carlito"/>
              </a:rPr>
              <a:t>Interactive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Folium,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chemeClr val="tx1"/>
                </a:solidFill>
                <a:latin typeface="Carlito"/>
                <a:cs typeface="Carlito"/>
              </a:rPr>
              <a:t>finally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our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about 83%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24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EAAA84C-4720-F752-6647-0951AB4BCF8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6D163-7AF3-A177-AD72-C0B291D51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16" y="1560195"/>
            <a:ext cx="5858556" cy="34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4256" y="4000657"/>
            <a:ext cx="10515600" cy="1845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latin typeface="Carlito"/>
                <a:cs typeface="Carlito"/>
              </a:rPr>
              <a:t>Graphic </a:t>
            </a:r>
            <a:r>
              <a:rPr lang="en-US" sz="1800" spc="-10" dirty="0">
                <a:latin typeface="Carlito"/>
                <a:cs typeface="Carlito"/>
              </a:rPr>
              <a:t>suggests </a:t>
            </a:r>
            <a:r>
              <a:rPr lang="en-US" sz="1800" spc="-5" dirty="0">
                <a:latin typeface="Carlito"/>
                <a:cs typeface="Carlito"/>
              </a:rPr>
              <a:t>an </a:t>
            </a:r>
            <a:r>
              <a:rPr lang="en-US" sz="1800" spc="-20" dirty="0">
                <a:latin typeface="Carlito"/>
                <a:cs typeface="Carlito"/>
              </a:rPr>
              <a:t>increase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</a:t>
            </a:r>
            <a:r>
              <a:rPr lang="en-US" sz="1800" spc="-20" dirty="0">
                <a:latin typeface="Carlito"/>
                <a:cs typeface="Carlito"/>
              </a:rPr>
              <a:t>(indicated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" dirty="0">
                <a:latin typeface="Carlito"/>
                <a:cs typeface="Carlito"/>
              </a:rPr>
              <a:t>Number).  </a:t>
            </a:r>
            <a:r>
              <a:rPr lang="en-US" sz="1800" spc="-25" dirty="0">
                <a:latin typeface="Carlito"/>
                <a:cs typeface="Carlito"/>
              </a:rPr>
              <a:t>Likely </a:t>
            </a:r>
            <a:r>
              <a:rPr lang="en-US" sz="1800" spc="-5" dirty="0">
                <a:latin typeface="Carlito"/>
                <a:cs typeface="Carlito"/>
              </a:rPr>
              <a:t>a big </a:t>
            </a:r>
            <a:r>
              <a:rPr lang="en-US" sz="1800" spc="-25" dirty="0">
                <a:latin typeface="Carlito"/>
                <a:cs typeface="Carlito"/>
              </a:rPr>
              <a:t>breakthrough </a:t>
            </a:r>
            <a:r>
              <a:rPr lang="en-US" sz="1800" spc="-20" dirty="0">
                <a:latin typeface="Carlito"/>
                <a:cs typeface="Carlito"/>
              </a:rPr>
              <a:t>around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15" dirty="0">
                <a:latin typeface="Carlito"/>
                <a:cs typeface="Carlito"/>
              </a:rPr>
              <a:t>20 </a:t>
            </a:r>
            <a:r>
              <a:rPr lang="en-US" sz="1800" spc="-5" dirty="0">
                <a:latin typeface="Carlito"/>
                <a:cs typeface="Carlito"/>
              </a:rPr>
              <a:t>which </a:t>
            </a:r>
            <a:r>
              <a:rPr lang="en-US" sz="1800" spc="-15" dirty="0">
                <a:latin typeface="Carlito"/>
                <a:cs typeface="Carlito"/>
              </a:rPr>
              <a:t>significantly </a:t>
            </a:r>
            <a:r>
              <a:rPr lang="en-US" sz="1800" spc="-20" dirty="0">
                <a:latin typeface="Carlito"/>
                <a:cs typeface="Carlito"/>
              </a:rPr>
              <a:t>increased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rate.  </a:t>
            </a:r>
            <a:r>
              <a:rPr lang="en-US" sz="1800" spc="-20" dirty="0">
                <a:latin typeface="Carlito"/>
                <a:cs typeface="Carlito"/>
              </a:rPr>
              <a:t>CCAFS 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5" dirty="0">
                <a:latin typeface="Carlito"/>
                <a:cs typeface="Carlito"/>
              </a:rPr>
              <a:t>be the main </a:t>
            </a:r>
            <a:r>
              <a:rPr lang="en-US" sz="1800" spc="-10" dirty="0">
                <a:latin typeface="Carlito"/>
                <a:cs typeface="Carlito"/>
              </a:rPr>
              <a:t>launch </a:t>
            </a:r>
            <a:r>
              <a:rPr lang="en-US" sz="1800" spc="-15" dirty="0">
                <a:latin typeface="Carlito"/>
                <a:cs typeface="Carlito"/>
              </a:rPr>
              <a:t>site </a:t>
            </a:r>
            <a:r>
              <a:rPr lang="en-US" sz="1800" spc="-5" dirty="0">
                <a:latin typeface="Carlito"/>
                <a:cs typeface="Carlito"/>
              </a:rPr>
              <a:t>as it has the </a:t>
            </a:r>
            <a:r>
              <a:rPr lang="en-US" sz="1800" spc="-20" dirty="0">
                <a:latin typeface="Carlito"/>
                <a:cs typeface="Carlito"/>
              </a:rPr>
              <a:t>most</a:t>
            </a:r>
            <a:r>
              <a:rPr lang="en-US" sz="1800" spc="-9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volume.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59F7799-4A69-5803-ABE3-ADEF64641D2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D0C7BF7-0864-ECC1-663D-D269A8F4E43F}"/>
              </a:ext>
            </a:extLst>
          </p:cNvPr>
          <p:cNvSpPr/>
          <p:nvPr/>
        </p:nvSpPr>
        <p:spPr>
          <a:xfrm>
            <a:off x="534257" y="1462924"/>
            <a:ext cx="10923716" cy="231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5"/>
            <a:ext cx="10687961" cy="1600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scatter plot of Payload vs. Launch Site</a:t>
            </a:r>
            <a:endParaRPr lang="en-US" sz="16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latin typeface="Carlito"/>
                <a:cs typeface="Carlito"/>
              </a:rPr>
              <a:t>Green indicates successful </a:t>
            </a:r>
            <a:r>
              <a:rPr lang="en-US" sz="1600" spc="-10" dirty="0">
                <a:latin typeface="Carlito"/>
                <a:cs typeface="Carlito"/>
              </a:rPr>
              <a:t>launch; </a:t>
            </a:r>
            <a:r>
              <a:rPr lang="en-US" sz="1600" spc="-15" dirty="0">
                <a:latin typeface="Carlito"/>
                <a:cs typeface="Carlito"/>
              </a:rPr>
              <a:t>Purple </a:t>
            </a:r>
            <a:r>
              <a:rPr lang="en-US" sz="1600" spc="-20" dirty="0">
                <a:latin typeface="Carlito"/>
                <a:cs typeface="Carlito"/>
              </a:rPr>
              <a:t>indicates unsuccessful</a:t>
            </a:r>
            <a:r>
              <a:rPr lang="en-US" sz="1600" spc="185" dirty="0">
                <a:latin typeface="Carlito"/>
                <a:cs typeface="Carlito"/>
              </a:rPr>
              <a:t> </a:t>
            </a:r>
            <a:r>
              <a:rPr lang="en-US" sz="1600" spc="-10" dirty="0">
                <a:latin typeface="Carlito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5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appears </a:t>
            </a:r>
            <a:r>
              <a:rPr lang="en-US" sz="1600" spc="-15" dirty="0">
                <a:latin typeface="Carlito"/>
                <a:cs typeface="Carlito"/>
              </a:rPr>
              <a:t>to </a:t>
            </a:r>
            <a:r>
              <a:rPr lang="en-US" sz="1600" spc="-20" dirty="0">
                <a:latin typeface="Carlito"/>
                <a:cs typeface="Carlito"/>
              </a:rPr>
              <a:t>fall mostly between </a:t>
            </a:r>
            <a:r>
              <a:rPr lang="en-US" sz="1600" spc="-10" dirty="0">
                <a:latin typeface="Carlito"/>
                <a:cs typeface="Carlito"/>
              </a:rPr>
              <a:t>0-6000 </a:t>
            </a:r>
            <a:r>
              <a:rPr lang="en-US" sz="1600" spc="-5" dirty="0">
                <a:latin typeface="Carlito"/>
                <a:cs typeface="Carlito"/>
              </a:rPr>
              <a:t>kg.  </a:t>
            </a:r>
            <a:r>
              <a:rPr lang="en-US" sz="1600" spc="-25" dirty="0">
                <a:latin typeface="Carlito"/>
                <a:cs typeface="Carlito"/>
              </a:rPr>
              <a:t>Different </a:t>
            </a:r>
            <a:r>
              <a:rPr lang="en-US" sz="1600" spc="-5" dirty="0">
                <a:latin typeface="Carlito"/>
                <a:cs typeface="Carlito"/>
              </a:rPr>
              <a:t>launch </a:t>
            </a:r>
            <a:r>
              <a:rPr lang="en-US" sz="1600" spc="-10" dirty="0">
                <a:latin typeface="Carlito"/>
                <a:cs typeface="Carlito"/>
              </a:rPr>
              <a:t>sites </a:t>
            </a:r>
            <a:r>
              <a:rPr lang="en-US" sz="1600" spc="-5" dirty="0">
                <a:latin typeface="Carlito"/>
                <a:cs typeface="Carlito"/>
              </a:rPr>
              <a:t>also </a:t>
            </a:r>
            <a:r>
              <a:rPr lang="en-US" sz="1600" spc="-15" dirty="0">
                <a:latin typeface="Carlito"/>
                <a:cs typeface="Carlito"/>
              </a:rPr>
              <a:t>seem to use </a:t>
            </a:r>
            <a:r>
              <a:rPr lang="en-US" sz="1600" spc="-25" dirty="0">
                <a:latin typeface="Carlito"/>
                <a:cs typeface="Carlito"/>
              </a:rPr>
              <a:t>different </a:t>
            </a:r>
            <a:r>
              <a:rPr lang="en-US" sz="1600" spc="-20" dirty="0">
                <a:latin typeface="Carlito"/>
                <a:cs typeface="Carlito"/>
              </a:rPr>
              <a:t>payload</a:t>
            </a:r>
            <a:r>
              <a:rPr lang="en-US" sz="1600" spc="-10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mass.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B773DF5-52E6-C870-8DB3-AD327162A35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83263E1-C276-B830-D7F4-DED4207586E6}"/>
              </a:ext>
            </a:extLst>
          </p:cNvPr>
          <p:cNvSpPr/>
          <p:nvPr/>
        </p:nvSpPr>
        <p:spPr>
          <a:xfrm>
            <a:off x="390417" y="3215812"/>
            <a:ext cx="11455685" cy="2496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2B1F312-E9C9-BB13-29A2-33E21AB09E99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004312F-35CA-1C24-B638-6E549A6CAFC9}"/>
              </a:ext>
            </a:extLst>
          </p:cNvPr>
          <p:cNvSpPr/>
          <p:nvPr/>
        </p:nvSpPr>
        <p:spPr>
          <a:xfrm>
            <a:off x="7020560" y="2460999"/>
            <a:ext cx="296875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glow rad="127000">
              <a:schemeClr val="accent6"/>
            </a:glow>
            <a:outerShdw dist="50800" dir="5400000" sx="141000" sy="141000" algn="ctr" rotWithShape="0">
              <a:schemeClr val="accent6">
                <a:alpha val="66000"/>
              </a:scheme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4"/>
            <a:ext cx="3504038" cy="42906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bar chart for the success rate of each orbit </a:t>
            </a:r>
            <a:r>
              <a:rPr lang="en-US" sz="1600" dirty="0" err="1">
                <a:latin typeface="Abadi" panose="020B0604020104020204" pitchFamily="34" charset="0"/>
              </a:rPr>
              <a:t>typeShow</a:t>
            </a:r>
            <a:r>
              <a:rPr lang="en-US" sz="1600" dirty="0">
                <a:latin typeface="Abadi" panose="020B0604020104020204" pitchFamily="34" charset="0"/>
              </a:rPr>
              <a:t> the screenshot of the scatter plot with explanations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ES-L1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(1),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GEO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(1), HEO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have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(sample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sizes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parenthesis) 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SSO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(5)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success</a:t>
            </a:r>
            <a:r>
              <a:rPr lang="en-US" sz="1600" spc="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6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(14)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decent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1600" spc="1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attempts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5" dirty="0">
                <a:latin typeface="Abadi" panose="020B0604020104020204" pitchFamily="34" charset="0"/>
                <a:cs typeface="Carlito"/>
              </a:rPr>
              <a:t>SO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0% success</a:t>
            </a:r>
            <a:r>
              <a:rPr lang="en-US" sz="1600" spc="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600" spc="-40" dirty="0">
                <a:latin typeface="Abadi" panose="020B0604020104020204" pitchFamily="34" charset="0"/>
                <a:cs typeface="Carlito"/>
              </a:rPr>
              <a:t>GTO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(27)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the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around 50%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but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largest</a:t>
            </a:r>
            <a:r>
              <a:rPr lang="en-US" sz="1600" spc="2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sample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F83D216-8D04-4BE5-B961-B322D3C614BA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9F7063B-671C-907E-D05B-68C50825BF08}"/>
              </a:ext>
            </a:extLst>
          </p:cNvPr>
          <p:cNvSpPr/>
          <p:nvPr/>
        </p:nvSpPr>
        <p:spPr>
          <a:xfrm>
            <a:off x="4428161" y="1611852"/>
            <a:ext cx="529119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7892E65-B10D-B311-AC61-77CD8956B6B9}"/>
              </a:ext>
            </a:extLst>
          </p:cNvPr>
          <p:cNvSpPr txBox="1"/>
          <p:nvPr/>
        </p:nvSpPr>
        <p:spPr>
          <a:xfrm>
            <a:off x="9822094" y="3813777"/>
            <a:ext cx="1869897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Success </a:t>
            </a:r>
            <a:r>
              <a:rPr sz="1400" spc="-25" dirty="0">
                <a:latin typeface="Carlito"/>
                <a:cs typeface="Carlito"/>
              </a:rPr>
              <a:t>Rate </a:t>
            </a:r>
            <a:r>
              <a:rPr sz="1400" spc="-20" dirty="0">
                <a:latin typeface="Carlito"/>
                <a:cs typeface="Carlito"/>
              </a:rPr>
              <a:t>Scale</a:t>
            </a:r>
            <a:r>
              <a:rPr sz="1400" spc="-6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with  </a:t>
            </a:r>
            <a:r>
              <a:rPr sz="1400" dirty="0">
                <a:latin typeface="Carlito"/>
                <a:cs typeface="Carlito"/>
              </a:rPr>
              <a:t>0 as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0%</a:t>
            </a:r>
            <a:endParaRPr sz="14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400" dirty="0">
                <a:latin typeface="Carlito"/>
                <a:cs typeface="Carlito"/>
              </a:rPr>
              <a:t>0.6 as</a:t>
            </a:r>
            <a:r>
              <a:rPr sz="1400" spc="-19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60%  1 as</a:t>
            </a:r>
            <a:r>
              <a:rPr sz="1400" spc="-1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100%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4"/>
            <a:ext cx="10613755" cy="17939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scatter point of Flight number vs. Orbit </a:t>
            </a:r>
            <a:r>
              <a:rPr lang="en-US" sz="1600" dirty="0" err="1">
                <a:latin typeface="Abadi" panose="020B0604020104020204" pitchFamily="34" charset="0"/>
              </a:rPr>
              <a:t>typeShow</a:t>
            </a:r>
            <a:r>
              <a:rPr lang="en-US" sz="1600" dirty="0">
                <a:latin typeface="Abadi" panose="020B0604020104020204" pitchFamily="34" charset="0"/>
              </a:rPr>
              <a:t> the screenshot of the scatter plot with explanations</a:t>
            </a:r>
          </a:p>
          <a:p>
            <a:pPr marR="3951604">
              <a:lnSpc>
                <a:spcPct val="121200"/>
              </a:lnSpc>
              <a:spcBef>
                <a:spcPts val="100"/>
              </a:spcBef>
            </a:pPr>
            <a:r>
              <a:rPr lang="en-US" sz="16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1600" spc="1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3951604">
              <a:lnSpc>
                <a:spcPct val="121200"/>
              </a:lnSpc>
              <a:spcBef>
                <a:spcPts val="100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Launch Orbit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preferences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600" spc="-50" dirty="0">
                <a:latin typeface="Abadi" panose="020B0604020104020204" pitchFamily="34" charset="0"/>
                <a:cs typeface="Carlito"/>
              </a:rPr>
              <a:t>Number. 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Outcome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seems 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with this</a:t>
            </a:r>
            <a:r>
              <a:rPr lang="en-US" sz="1600" spc="1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preference.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5080">
              <a:lnSpc>
                <a:spcPts val="2330"/>
              </a:lnSpc>
              <a:spcBef>
                <a:spcPts val="135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started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 which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saw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moderate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returned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16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recent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launches 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perform better </a:t>
            </a:r>
            <a:r>
              <a:rPr lang="en-US" sz="16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lower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 or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Sun-synchronous</a:t>
            </a:r>
            <a:r>
              <a:rPr lang="en-US" sz="1600" spc="2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1085BF-2D14-09C9-213A-7EC124A257C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135DC4A-3B6C-DBED-DBE3-34CBA8E6F518}"/>
              </a:ext>
            </a:extLst>
          </p:cNvPr>
          <p:cNvSpPr/>
          <p:nvPr/>
        </p:nvSpPr>
        <p:spPr>
          <a:xfrm>
            <a:off x="383568" y="3601093"/>
            <a:ext cx="11424863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4"/>
            <a:ext cx="10515601" cy="21330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latin typeface="Carlito"/>
                <a:cs typeface="Carlito"/>
              </a:rPr>
              <a:t>Green indicates successful </a:t>
            </a:r>
            <a:r>
              <a:rPr lang="en-US" sz="1600" spc="-10" dirty="0">
                <a:latin typeface="Carlito"/>
                <a:cs typeface="Carlito"/>
              </a:rPr>
              <a:t>launch; </a:t>
            </a:r>
            <a:r>
              <a:rPr lang="en-US" sz="1600" spc="-15" dirty="0">
                <a:latin typeface="Carlito"/>
                <a:cs typeface="Carlito"/>
              </a:rPr>
              <a:t>Purple </a:t>
            </a:r>
            <a:r>
              <a:rPr lang="en-US" sz="1600" spc="-20" dirty="0">
                <a:latin typeface="Carlito"/>
                <a:cs typeface="Carlito"/>
              </a:rPr>
              <a:t>indicates unsuccessful</a:t>
            </a:r>
            <a:r>
              <a:rPr lang="en-US" sz="1600" spc="185" dirty="0">
                <a:latin typeface="Carlito"/>
                <a:cs typeface="Carlito"/>
              </a:rPr>
              <a:t> </a:t>
            </a:r>
            <a:r>
              <a:rPr lang="en-US" sz="1600" spc="-10" dirty="0">
                <a:latin typeface="Carlito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600" spc="-25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seems </a:t>
            </a:r>
            <a:r>
              <a:rPr lang="en-US" sz="1600" spc="-15" dirty="0">
                <a:latin typeface="Carlito"/>
                <a:cs typeface="Carlito"/>
              </a:rPr>
              <a:t>to </a:t>
            </a:r>
            <a:r>
              <a:rPr lang="en-US" sz="1600" spc="-25" dirty="0">
                <a:latin typeface="Carlito"/>
                <a:cs typeface="Carlito"/>
              </a:rPr>
              <a:t>correlate </a:t>
            </a:r>
            <a:r>
              <a:rPr lang="en-US" sz="1600" spc="-5" dirty="0">
                <a:latin typeface="Carlito"/>
                <a:cs typeface="Carlito"/>
              </a:rPr>
              <a:t>with</a:t>
            </a:r>
            <a:r>
              <a:rPr lang="en-US" sz="1600" spc="40" dirty="0">
                <a:latin typeface="Carlito"/>
                <a:cs typeface="Carlito"/>
              </a:rPr>
              <a:t> </a:t>
            </a:r>
            <a:r>
              <a:rPr lang="en-US" sz="1600" spc="-15" dirty="0">
                <a:latin typeface="Carlito"/>
                <a:cs typeface="Carlito"/>
              </a:rPr>
              <a:t>orbit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25" dirty="0">
                <a:latin typeface="Carlito"/>
                <a:cs typeface="Carlito"/>
              </a:rPr>
              <a:t>LEO </a:t>
            </a:r>
            <a:r>
              <a:rPr lang="en-US" sz="1600" spc="-5" dirty="0">
                <a:latin typeface="Carlito"/>
                <a:cs typeface="Carlito"/>
              </a:rPr>
              <a:t>and </a:t>
            </a:r>
            <a:r>
              <a:rPr lang="en-US" sz="1600" spc="-15" dirty="0">
                <a:latin typeface="Carlito"/>
                <a:cs typeface="Carlito"/>
              </a:rPr>
              <a:t>SSO seem to </a:t>
            </a:r>
            <a:r>
              <a:rPr lang="en-US" sz="1600" spc="-25" dirty="0">
                <a:latin typeface="Carlito"/>
                <a:cs typeface="Carlito"/>
              </a:rPr>
              <a:t>have </a:t>
            </a:r>
            <a:r>
              <a:rPr lang="en-US" sz="1600" spc="-20" dirty="0">
                <a:latin typeface="Carlito"/>
                <a:cs typeface="Carlito"/>
              </a:rPr>
              <a:t>relatively low payload</a:t>
            </a:r>
            <a:r>
              <a:rPr lang="en-US" sz="1600" spc="135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mass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600" spc="-5" dirty="0">
                <a:latin typeface="Carlito"/>
                <a:cs typeface="Carlito"/>
              </a:rPr>
              <a:t>The other </a:t>
            </a:r>
            <a:r>
              <a:rPr lang="en-US" sz="1600" spc="-20" dirty="0">
                <a:latin typeface="Carlito"/>
                <a:cs typeface="Carlito"/>
              </a:rPr>
              <a:t>most successful </a:t>
            </a:r>
            <a:r>
              <a:rPr lang="en-US" sz="1600" spc="-5" dirty="0">
                <a:latin typeface="Carlito"/>
                <a:cs typeface="Carlito"/>
              </a:rPr>
              <a:t>orbit </a:t>
            </a:r>
            <a:r>
              <a:rPr lang="en-US" sz="1600" spc="-20" dirty="0">
                <a:latin typeface="Carlito"/>
                <a:cs typeface="Carlito"/>
              </a:rPr>
              <a:t>VLEO </a:t>
            </a:r>
            <a:r>
              <a:rPr lang="en-US" sz="1600" spc="-5" dirty="0">
                <a:latin typeface="Carlito"/>
                <a:cs typeface="Carlito"/>
              </a:rPr>
              <a:t>only has </a:t>
            </a:r>
            <a:r>
              <a:rPr lang="en-US" sz="1600" spc="-10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values </a:t>
            </a:r>
            <a:r>
              <a:rPr lang="en-US" sz="1600" spc="-5" dirty="0">
                <a:latin typeface="Carlito"/>
                <a:cs typeface="Carlito"/>
              </a:rPr>
              <a:t>in the higher end of the</a:t>
            </a:r>
            <a:r>
              <a:rPr lang="en-US" sz="1600" spc="85" dirty="0">
                <a:latin typeface="Carlito"/>
                <a:cs typeface="Carlito"/>
              </a:rPr>
              <a:t> </a:t>
            </a:r>
            <a:r>
              <a:rPr lang="en-US" sz="1600" spc="-25" dirty="0">
                <a:latin typeface="Carlito"/>
                <a:cs typeface="Carlito"/>
              </a:rPr>
              <a:t>range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1676D3F-0B07-C4C2-9AA2-6721C2E50D8E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428F8-3317-E2FA-9062-1024548756FF}"/>
              </a:ext>
            </a:extLst>
          </p:cNvPr>
          <p:cNvSpPr/>
          <p:nvPr/>
        </p:nvSpPr>
        <p:spPr>
          <a:xfrm>
            <a:off x="45719" y="3810418"/>
            <a:ext cx="12094464" cy="2375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2220"/>
            <a:ext cx="3668425" cy="4299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Abadi" panose="020B0604020104020204" pitchFamily="34" charset="0"/>
              </a:rPr>
              <a:t>Show a </a:t>
            </a:r>
            <a:r>
              <a:rPr lang="en-US" sz="2200" dirty="0"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0" dirty="0">
                <a:latin typeface="Carlito"/>
                <a:cs typeface="Carlito"/>
              </a:rPr>
              <a:t>generally </a:t>
            </a:r>
            <a:r>
              <a:rPr lang="en-US" sz="2400" spc="-10" dirty="0">
                <a:latin typeface="Carlito"/>
                <a:cs typeface="Carlito"/>
              </a:rPr>
              <a:t>increases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since </a:t>
            </a:r>
            <a:r>
              <a:rPr lang="en-US" sz="2400" spc="-20" dirty="0">
                <a:latin typeface="Carlito"/>
                <a:cs typeface="Carlito"/>
              </a:rPr>
              <a:t>2013 </a:t>
            </a:r>
            <a:r>
              <a:rPr lang="en-US" sz="2400" spc="-5" dirty="0">
                <a:latin typeface="Carlito"/>
                <a:cs typeface="Carlito"/>
              </a:rPr>
              <a:t>with a </a:t>
            </a:r>
            <a:r>
              <a:rPr lang="en-US" sz="2400" spc="-10" dirty="0">
                <a:latin typeface="Carlito"/>
                <a:cs typeface="Carlito"/>
              </a:rPr>
              <a:t>slight </a:t>
            </a:r>
            <a:r>
              <a:rPr lang="en-US" sz="2400" spc="-5" dirty="0">
                <a:latin typeface="Carlito"/>
                <a:cs typeface="Carlito"/>
              </a:rPr>
              <a:t>dip </a:t>
            </a:r>
            <a:r>
              <a:rPr lang="en-US" sz="2400" dirty="0">
                <a:latin typeface="Carlito"/>
                <a:cs typeface="Carlito"/>
              </a:rPr>
              <a:t>in</a:t>
            </a:r>
            <a:r>
              <a:rPr lang="en-US" sz="2400" spc="5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2018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latin typeface="Carlito"/>
                <a:cs typeface="Carlito"/>
              </a:rPr>
              <a:t>Success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years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around</a:t>
            </a:r>
            <a:r>
              <a:rPr lang="en-US" sz="2400" spc="9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80%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FC3DA88-C982-BAF9-6AC7-466FF3BFA2B9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DD9683B-19F6-0492-9D62-BD579B11C497}"/>
              </a:ext>
            </a:extLst>
          </p:cNvPr>
          <p:cNvSpPr/>
          <p:nvPr/>
        </p:nvSpPr>
        <p:spPr>
          <a:xfrm>
            <a:off x="4594089" y="1912764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7961545-9774-0850-56FD-1F456FFABFD9}"/>
              </a:ext>
            </a:extLst>
          </p:cNvPr>
          <p:cNvSpPr txBox="1"/>
          <p:nvPr/>
        </p:nvSpPr>
        <p:spPr>
          <a:xfrm>
            <a:off x="9447775" y="3178446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46547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300"/>
              </a:spcBef>
            </a:pPr>
            <a:r>
              <a:rPr lang="en-US" sz="2400" dirty="0">
                <a:latin typeface="Abadi" panose="020B0604020104020204" pitchFamily="34" charset="0"/>
                <a:cs typeface="Carlito"/>
              </a:rPr>
              <a:t>Query unique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from</a:t>
            </a:r>
            <a:r>
              <a:rPr lang="en-US"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  <a:spcBef>
                <a:spcPts val="120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CCAFS SLC-40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CCAFSSLC-40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represent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</a:t>
            </a:r>
            <a:r>
              <a:rPr lang="en-US"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same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</a:pP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entry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errors.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R="2114550">
              <a:lnSpc>
                <a:spcPct val="141500"/>
              </a:lnSpc>
              <a:spcBef>
                <a:spcPts val="11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LC-40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previous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name.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only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3 unique </a:t>
            </a:r>
            <a:r>
              <a:rPr lang="en-US" sz="2400" spc="-5" dirty="0" err="1">
                <a:latin typeface="Abadi" panose="020B0604020104020204" pitchFamily="34" charset="0"/>
                <a:cs typeface="Carlito"/>
              </a:rPr>
              <a:t>launch_site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 values:  CCAFS SLC-40, KSC LC-39A,</a:t>
            </a:r>
            <a:r>
              <a:rPr lang="en-US" sz="2400" spc="-31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SLC-4E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0A5CCB0-34DD-8891-5DD0-95A954E4A6E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A462E41-F207-8786-AA74-661E7E22EF26}"/>
              </a:ext>
            </a:extLst>
          </p:cNvPr>
          <p:cNvSpPr/>
          <p:nvPr/>
        </p:nvSpPr>
        <p:spPr>
          <a:xfrm>
            <a:off x="7841503" y="182562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9001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8622D84-6654-D090-15B5-B4DB563FBB4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1E464D-BCC2-6DB3-C954-99B8E3720728}"/>
              </a:ext>
            </a:extLst>
          </p:cNvPr>
          <p:cNvSpPr/>
          <p:nvPr/>
        </p:nvSpPr>
        <p:spPr>
          <a:xfrm>
            <a:off x="945221" y="2363056"/>
            <a:ext cx="9955659" cy="3770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D97E376-90BD-332C-15F6-70D84893BDB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28CF53-7FF0-BD9F-AB26-2D9671F35ECE}"/>
              </a:ext>
            </a:extLst>
          </p:cNvPr>
          <p:cNvSpPr/>
          <p:nvPr/>
        </p:nvSpPr>
        <p:spPr>
          <a:xfrm>
            <a:off x="2208945" y="3115894"/>
            <a:ext cx="6739846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CADF784-FA33-638A-E006-C0557C3B3B3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48C33DD-D069-179F-8F6A-8538924C0D8E}"/>
              </a:ext>
            </a:extLst>
          </p:cNvPr>
          <p:cNvSpPr/>
          <p:nvPr/>
        </p:nvSpPr>
        <p:spPr>
          <a:xfrm>
            <a:off x="1756881" y="3155881"/>
            <a:ext cx="769534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7978B5-D630-F9AD-6FCD-E1915861D1EC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786C4E7-2ED3-D6F9-B442-471DF9A157D4}"/>
              </a:ext>
            </a:extLst>
          </p:cNvPr>
          <p:cNvSpPr/>
          <p:nvPr/>
        </p:nvSpPr>
        <p:spPr>
          <a:xfrm>
            <a:off x="2315987" y="2952981"/>
            <a:ext cx="5995805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398BA55-646A-114F-77B6-1565406F432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B25DEEA-8691-F592-ECD2-7CA1B026C079}"/>
              </a:ext>
            </a:extLst>
          </p:cNvPr>
          <p:cNvSpPr/>
          <p:nvPr/>
        </p:nvSpPr>
        <p:spPr>
          <a:xfrm>
            <a:off x="1961380" y="3387530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2885440"/>
            <a:ext cx="3893429" cy="1300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8DA9705-9161-A93D-D3A5-84E379B99825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C2DC6-BB33-65E8-789A-FDE735542C2D}"/>
              </a:ext>
            </a:extLst>
          </p:cNvPr>
          <p:cNvSpPr txBox="1"/>
          <p:nvPr/>
        </p:nvSpPr>
        <p:spPr>
          <a:xfrm>
            <a:off x="5201919" y="1756715"/>
            <a:ext cx="6167121" cy="433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Abadi" panose="020B0604020104020204" pitchFamily="34" charset="0"/>
                <a:cs typeface="Carlito"/>
              </a:rPr>
              <a:t>Collected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public SpaceX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page.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labels 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column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which classifies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Explored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SQL, 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visualization,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folium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maps,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dashboards.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Gathered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relevant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columns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be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as 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features.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categorical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variables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binary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one hot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encoding. 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Standardized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1800" spc="-20" dirty="0" err="1">
                <a:latin typeface="Abadi" panose="020B0604020104020204" pitchFamily="34" charset="0"/>
                <a:cs typeface="Carlito"/>
              </a:rPr>
              <a:t>GridSearchCV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find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best 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parameters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machine learning  models.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Visualize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accuracy score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models.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Abadi" panose="020B0604020104020204" pitchFamily="34" charset="0"/>
                <a:cs typeface="Carlito"/>
              </a:rPr>
              <a:t>Four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machine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learning models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were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produced: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Logistic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Regression,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Support </a:t>
            </a:r>
            <a:r>
              <a:rPr lang="en-US" sz="1800" spc="-50" dirty="0">
                <a:latin typeface="Abadi" panose="020B0604020104020204" pitchFamily="34" charset="0"/>
                <a:cs typeface="Carlito"/>
              </a:rPr>
              <a:t>Vector 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Machine,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Decision </a:t>
            </a:r>
            <a:r>
              <a:rPr lang="en-US" sz="1800" spc="-80" dirty="0">
                <a:latin typeface="Abadi" panose="020B0604020104020204" pitchFamily="34" charset="0"/>
                <a:cs typeface="Carlito"/>
              </a:rPr>
              <a:t>Tree </a:t>
            </a:r>
            <a:r>
              <a:rPr lang="en-US" sz="1800" spc="-45" dirty="0">
                <a:latin typeface="Abadi" panose="020B0604020104020204" pitchFamily="34" charset="0"/>
                <a:cs typeface="Carlito"/>
              </a:rPr>
              <a:t>Classifier,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K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Nearest Neighbors.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produced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similar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results 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accuracy </a:t>
            </a:r>
            <a:r>
              <a:rPr lang="en-US" sz="1800" spc="-45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about 83.33%. All models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More 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is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needed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better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model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determination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1800" spc="20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0" dirty="0">
                <a:latin typeface="Abadi" panose="020B0604020104020204" pitchFamily="34" charset="0"/>
                <a:cs typeface="Carlito"/>
              </a:rPr>
              <a:t>accuracy.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9938A1F-7AB4-9C45-3B5F-32D71101805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B82DBA3-6F34-81E1-ED3C-239C1BDA63C3}"/>
              </a:ext>
            </a:extLst>
          </p:cNvPr>
          <p:cNvSpPr/>
          <p:nvPr/>
        </p:nvSpPr>
        <p:spPr>
          <a:xfrm>
            <a:off x="2306443" y="2785201"/>
            <a:ext cx="5465955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4"/>
            <a:ext cx="4243779" cy="4714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696215D-A88C-EE1B-6EE2-5B23E9B63A4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66584BD-50B1-D4C0-E7C3-0FE03B86590D}"/>
              </a:ext>
            </a:extLst>
          </p:cNvPr>
          <p:cNvSpPr/>
          <p:nvPr/>
        </p:nvSpPr>
        <p:spPr>
          <a:xfrm>
            <a:off x="5474600" y="140293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290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C3B6F45-4EFA-07B1-92B4-9BF13C7C23F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0CBD2FE-873B-E3C7-3EC6-9112685A4989}"/>
              </a:ext>
            </a:extLst>
          </p:cNvPr>
          <p:cNvSpPr/>
          <p:nvPr/>
        </p:nvSpPr>
        <p:spPr>
          <a:xfrm>
            <a:off x="2374783" y="331786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6501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46F7B96-87B2-952D-A567-6308D08A889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65263EF-B650-8C3A-3548-786CAFE6DA05}"/>
              </a:ext>
            </a:extLst>
          </p:cNvPr>
          <p:cNvSpPr/>
          <p:nvPr/>
        </p:nvSpPr>
        <p:spPr>
          <a:xfrm>
            <a:off x="2605287" y="3488296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7734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AC61FFD-FE2D-5645-5870-6AE13DD569D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72D715E-B4B4-E3B3-26A1-1872C0602791}"/>
              </a:ext>
            </a:extLst>
          </p:cNvPr>
          <p:cNvSpPr/>
          <p:nvPr/>
        </p:nvSpPr>
        <p:spPr>
          <a:xfrm>
            <a:off x="734028" y="2611464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02342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E800027-31B7-B66F-E55C-62F67984F40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785185D-FBA3-9E11-7F6E-F2751C043D52}"/>
              </a:ext>
            </a:extLst>
          </p:cNvPr>
          <p:cNvSpPr/>
          <p:nvPr/>
        </p:nvSpPr>
        <p:spPr>
          <a:xfrm>
            <a:off x="2832548" y="261600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8597827" cy="129909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718D8B6-6AAA-3D51-DA85-E02F85187D3D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25F1DAD-41C4-A536-01C8-63D34621B468}"/>
              </a:ext>
            </a:extLst>
          </p:cNvPr>
          <p:cNvSpPr/>
          <p:nvPr/>
        </p:nvSpPr>
        <p:spPr>
          <a:xfrm>
            <a:off x="1292489" y="2989781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2DDDD6-2909-8B36-3629-9300D669E122}"/>
              </a:ext>
            </a:extLst>
          </p:cNvPr>
          <p:cNvGrpSpPr/>
          <p:nvPr/>
        </p:nvGrpSpPr>
        <p:grpSpPr>
          <a:xfrm>
            <a:off x="2997844" y="4704281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5472D84-77E1-88A7-8889-AD72F33B8174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02D637E-0BF4-0B78-06F0-866521A07B5E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5366"/>
            <a:ext cx="9745589" cy="15924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385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Successful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Launches Across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US" u="heavy" spc="-42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u="heavy" spc="-38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Sites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76438F-443B-A14D-D74C-1B9A6B5CBFD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15B3D6F-6C08-B511-E02A-B638D94280BA}"/>
              </a:ext>
            </a:extLst>
          </p:cNvPr>
          <p:cNvSpPr/>
          <p:nvPr/>
        </p:nvSpPr>
        <p:spPr>
          <a:xfrm>
            <a:off x="3615851" y="3214116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0F030B-DCCC-F477-1D58-C049F5D07E9A}"/>
              </a:ext>
            </a:extLst>
          </p:cNvPr>
          <p:cNvSpPr/>
          <p:nvPr/>
        </p:nvSpPr>
        <p:spPr>
          <a:xfrm>
            <a:off x="7230779" y="3480816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18074"/>
            <a:ext cx="5660840" cy="4901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Commercial </a:t>
            </a: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Age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en-US" sz="2000" spc="5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Here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X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best pricing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($62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million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$165 million</a:t>
            </a:r>
            <a:r>
              <a:rPr lang="en-US" sz="2000" spc="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USD)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Largely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due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ability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recover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part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000" spc="-4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rocket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(Stage</a:t>
            </a:r>
            <a:r>
              <a:rPr lang="en-US" sz="2000" spc="13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1)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wants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compete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</a:t>
            </a:r>
            <a:r>
              <a:rPr lang="en-US" sz="2000" spc="6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X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tasks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train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US" sz="2000" spc="-6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predict successful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1</a:t>
            </a:r>
            <a:r>
              <a:rPr lang="en-US" sz="2000" spc="4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recovery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48D3F3-B7CB-542C-B835-8B9F8DA6615A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72D3389-8C6F-8516-8CB6-7FB6790F2D10}"/>
              </a:ext>
            </a:extLst>
          </p:cNvPr>
          <p:cNvSpPr/>
          <p:nvPr/>
        </p:nvSpPr>
        <p:spPr>
          <a:xfrm>
            <a:off x="7190132" y="1793265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6F09AEE-F656-4168-0CBB-411DF4F7EBB4}"/>
              </a:ext>
            </a:extLst>
          </p:cNvPr>
          <p:cNvSpPr txBox="1"/>
          <p:nvPr/>
        </p:nvSpPr>
        <p:spPr>
          <a:xfrm>
            <a:off x="7640827" y="5831028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285" y="1380966"/>
            <a:ext cx="10551583" cy="14539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285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Highest </a:t>
            </a:r>
            <a:r>
              <a:rPr lang="en-US" u="heavy" spc="-52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Success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Rate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US" u="heavy" spc="-40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u="heavy" spc="-325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22F19EE-FC6A-37FF-0834-BCC73578E3F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50A75D-0D68-EFC8-EE5F-63B1C407A8BA}"/>
              </a:ext>
            </a:extLst>
          </p:cNvPr>
          <p:cNvSpPr/>
          <p:nvPr/>
        </p:nvSpPr>
        <p:spPr>
          <a:xfrm>
            <a:off x="4811267" y="333238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C1DAD4F-2538-5A8E-9759-B96612A8BD26}"/>
              </a:ext>
            </a:extLst>
          </p:cNvPr>
          <p:cNvSpPr/>
          <p:nvPr/>
        </p:nvSpPr>
        <p:spPr>
          <a:xfrm>
            <a:off x="1248155" y="339792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3663CD0-DF9E-DA3D-3EFD-0AF233345DCA}"/>
              </a:ext>
            </a:extLst>
          </p:cNvPr>
          <p:cNvSpPr/>
          <p:nvPr/>
        </p:nvSpPr>
        <p:spPr>
          <a:xfrm>
            <a:off x="8031480" y="351831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6738"/>
            <a:ext cx="10414662" cy="1921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latin typeface="Abadi" panose="020B0604020104020204" pitchFamily="34" charset="0"/>
              </a:rPr>
              <a:t>Payload </a:t>
            </a:r>
            <a:r>
              <a:rPr lang="en-US" spc="-390" dirty="0">
                <a:latin typeface="Abadi" panose="020B0604020104020204" pitchFamily="34" charset="0"/>
              </a:rPr>
              <a:t>Mass </a:t>
            </a:r>
            <a:r>
              <a:rPr lang="en-US" spc="-365" dirty="0">
                <a:latin typeface="Abadi" panose="020B0604020104020204" pitchFamily="34" charset="0"/>
              </a:rPr>
              <a:t>vs. </a:t>
            </a:r>
            <a:r>
              <a:rPr lang="en-US" spc="-520" dirty="0">
                <a:latin typeface="Abadi" panose="020B0604020104020204" pitchFamily="34" charset="0"/>
              </a:rPr>
              <a:t>Success </a:t>
            </a:r>
            <a:r>
              <a:rPr lang="en-US" spc="-365" dirty="0">
                <a:latin typeface="Abadi" panose="020B0604020104020204" pitchFamily="34" charset="0"/>
              </a:rPr>
              <a:t>vs. </a:t>
            </a:r>
            <a:r>
              <a:rPr lang="en-US" spc="-270" dirty="0">
                <a:latin typeface="Abadi" panose="020B0604020104020204" pitchFamily="34" charset="0"/>
              </a:rPr>
              <a:t>Booster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Version</a:t>
            </a:r>
            <a:r>
              <a:rPr lang="en-US" u="heavy" spc="-409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Category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B9FCE08-EA97-840B-DD19-B46CFA81B28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E7F9D8-D49A-2A8E-21F0-6E6852A4D7E0}"/>
              </a:ext>
            </a:extLst>
          </p:cNvPr>
          <p:cNvSpPr/>
          <p:nvPr/>
        </p:nvSpPr>
        <p:spPr>
          <a:xfrm>
            <a:off x="243788" y="3419230"/>
            <a:ext cx="11568046" cy="2755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4"/>
            <a:ext cx="3288281" cy="4430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Abadi"/>
              </a:rPr>
              <a:t>Visualize the built model accuracy for all built classification models, in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E60002F-576B-7094-2D50-34BCCECC53E6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0A2E987-2106-185E-516A-2DC5F33DD460}"/>
              </a:ext>
            </a:extLst>
          </p:cNvPr>
          <p:cNvSpPr/>
          <p:nvPr/>
        </p:nvSpPr>
        <p:spPr>
          <a:xfrm>
            <a:off x="6096000" y="1462924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3"/>
            <a:ext cx="4428713" cy="47529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Show the confusion matrix of the best performing model with an explanation</a:t>
            </a:r>
          </a:p>
          <a:p>
            <a:pPr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Since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5" dirty="0">
                <a:latin typeface="Carlito"/>
                <a:cs typeface="Carlito"/>
              </a:rPr>
              <a:t>performed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5" dirty="0">
                <a:latin typeface="Carlito"/>
                <a:cs typeface="Carlito"/>
              </a:rPr>
              <a:t>for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test set,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confusion </a:t>
            </a:r>
            <a:r>
              <a:rPr lang="en-US" sz="1800" spc="-10" dirty="0">
                <a:latin typeface="Carlito"/>
                <a:cs typeface="Carlito"/>
              </a:rPr>
              <a:t>matrix is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across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models.  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12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was successful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latin typeface="Carlito"/>
                <a:cs typeface="Carlito"/>
              </a:rPr>
              <a:t>was </a:t>
            </a:r>
            <a:r>
              <a:rPr lang="en-US" sz="1800" spc="-20" dirty="0">
                <a:latin typeface="Carlito"/>
                <a:cs typeface="Carlito"/>
              </a:rPr>
              <a:t>unsuccessful</a:t>
            </a:r>
            <a:r>
              <a:rPr lang="en-US" sz="1800" spc="14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latin typeface="Carlito"/>
                <a:cs typeface="Carlito"/>
              </a:rPr>
              <a:t>was 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20" dirty="0"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latin typeface="Carlito"/>
                <a:cs typeface="Carlito"/>
              </a:rPr>
              <a:t>Our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269C45C-B9B1-DBC5-F11E-3E402BDFA32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AAE1C9E-700B-EF76-E115-89E95B765225}"/>
              </a:ext>
            </a:extLst>
          </p:cNvPr>
          <p:cNvSpPr/>
          <p:nvPr/>
        </p:nvSpPr>
        <p:spPr>
          <a:xfrm>
            <a:off x="5198724" y="1550543"/>
            <a:ext cx="4541520" cy="3122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36D43-FD37-03A7-3675-77442C8BAA21}"/>
              </a:ext>
            </a:extLst>
          </p:cNvPr>
          <p:cNvSpPr txBox="1"/>
          <p:nvPr/>
        </p:nvSpPr>
        <p:spPr>
          <a:xfrm>
            <a:off x="9935111" y="2363851"/>
            <a:ext cx="216784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2924"/>
            <a:ext cx="10515600" cy="47634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22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22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22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22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22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22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2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2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22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2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22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45C5065-0AE9-DC78-AB20-7804A6B06AE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US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https://github.com/Balasubramanian1981/Dheesha/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844850-1AD3-52AD-B85E-2F9FB5E19D6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4EBBF27-E5DF-1F65-2C98-05B4B1D98C1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2924"/>
            <a:ext cx="10515600" cy="47140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process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involved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combination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requests from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X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public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  scraping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   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table in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1600" spc="-7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X’s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Wikipedia</a:t>
            </a:r>
            <a:r>
              <a:rPr lang="en-US" sz="16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entry.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next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 will show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one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after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show 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en-US" sz="16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webscraping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Space X API </a:t>
            </a:r>
            <a:r>
              <a:rPr lang="en-US" sz="16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Data</a:t>
            </a:r>
            <a:r>
              <a:rPr lang="en-US" sz="16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6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FlightNumber</a:t>
            </a:r>
            <a:r>
              <a:rPr lang="en-US" sz="16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Date, </a:t>
            </a:r>
            <a:r>
              <a:rPr lang="en-US" sz="16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BoosterVersion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6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LaunchSite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Flights,</a:t>
            </a:r>
            <a:r>
              <a:rPr lang="en-US" sz="1600" spc="5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GridFins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Reused, Legs,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LandingPad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Block,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ReusedCount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Serial, Longitude,</a:t>
            </a:r>
            <a:r>
              <a:rPr lang="en-US" sz="1600" spc="-229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Latitude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16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Webscrape</a:t>
            </a:r>
            <a:r>
              <a:rPr lang="en-US" sz="16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Data</a:t>
            </a:r>
            <a:r>
              <a:rPr lang="en-US" sz="16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US" sz="16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US" sz="16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73F312A-EAF5-4852-3FAA-0A6B67A5112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4552646" cy="4519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u="sng" spc="-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u="sng" spc="-15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u="sng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b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</a:br>
            <a: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https://github.com/Balasubramanian1981/Dheesha/blob/main/SpaceX%20Falcon%209%20first%20stage%20Landing%20Prediction.ipynb</a:t>
            </a:r>
            <a:endParaRPr lang="en-US" sz="16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7E89A5F-4DC4-FF02-A406-62517C0C5DF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07FF7-17FC-339F-341A-8D88AF6C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73041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481796" cy="4456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spc="-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spc="-15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b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</a:br>
            <a: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https://github.com/Balasubramanian1981/Dheesha/blob/main/Space%20X%20Falcon%209%20First%20Stage%20Landing%20Prediction.ipynb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C5F1E79-5958-E049-5B8F-F1E6ABE06CF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6F36E-BAB9-0C3C-DC50-B564DFD1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3" y="1792288"/>
            <a:ext cx="5461000" cy="42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2803</Words>
  <Application>Microsoft Office PowerPoint</Application>
  <PresentationFormat>Widescreen</PresentationFormat>
  <Paragraphs>288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Carlito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Pandian, Balasubramanian</cp:lastModifiedBy>
  <cp:revision>214</cp:revision>
  <dcterms:created xsi:type="dcterms:W3CDTF">2021-04-29T18:58:34Z</dcterms:created>
  <dcterms:modified xsi:type="dcterms:W3CDTF">2025-07-23T15:31:26Z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